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78" r:id="rId3"/>
    <p:sldId id="279" r:id="rId4"/>
    <p:sldId id="292" r:id="rId5"/>
    <p:sldId id="291" r:id="rId6"/>
    <p:sldId id="297" r:id="rId7"/>
    <p:sldId id="284" r:id="rId8"/>
  </p:sldIdLst>
  <p:sldSz cx="12192000" cy="6858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60" d="100"/>
          <a:sy n="60" d="100"/>
        </p:scale>
        <p:origin x="-91" y="-5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B9B8-6DFD-4D9F-8454-65877C782CD2}" type="datetimeFigureOut">
              <a:rPr lang="es-ES" smtClean="0"/>
              <a:t>17/06/2019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99F25-FB3B-4CC9-8A02-06B37FBF9A2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9209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B9B8-6DFD-4D9F-8454-65877C782CD2}" type="datetimeFigureOut">
              <a:rPr lang="es-ES" smtClean="0"/>
              <a:t>17/06/2019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99F25-FB3B-4CC9-8A02-06B37FBF9A2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0482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B9B8-6DFD-4D9F-8454-65877C782CD2}" type="datetimeFigureOut">
              <a:rPr lang="es-ES" smtClean="0"/>
              <a:t>17/06/2019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99F25-FB3B-4CC9-8A02-06B37FBF9A2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9585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B9B8-6DFD-4D9F-8454-65877C782CD2}" type="datetimeFigureOut">
              <a:rPr lang="es-ES" smtClean="0"/>
              <a:t>17/06/2019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99F25-FB3B-4CC9-8A02-06B37FBF9A2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7664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B9B8-6DFD-4D9F-8454-65877C782CD2}" type="datetimeFigureOut">
              <a:rPr lang="es-ES" smtClean="0"/>
              <a:t>17/06/2019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99F25-FB3B-4CC9-8A02-06B37FBF9A2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4728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B9B8-6DFD-4D9F-8454-65877C782CD2}" type="datetimeFigureOut">
              <a:rPr lang="es-ES" smtClean="0"/>
              <a:t>17/06/2019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99F25-FB3B-4CC9-8A02-06B37FBF9A2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9681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B9B8-6DFD-4D9F-8454-65877C782CD2}" type="datetimeFigureOut">
              <a:rPr lang="es-ES" smtClean="0"/>
              <a:t>17/06/2019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99F25-FB3B-4CC9-8A02-06B37FBF9A2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2727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B9B8-6DFD-4D9F-8454-65877C782CD2}" type="datetimeFigureOut">
              <a:rPr lang="es-ES" smtClean="0"/>
              <a:t>17/06/2019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99F25-FB3B-4CC9-8A02-06B37FBF9A2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1140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B9B8-6DFD-4D9F-8454-65877C782CD2}" type="datetimeFigureOut">
              <a:rPr lang="es-ES" smtClean="0"/>
              <a:t>17/06/2019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99F25-FB3B-4CC9-8A02-06B37FBF9A2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3083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B9B8-6DFD-4D9F-8454-65877C782CD2}" type="datetimeFigureOut">
              <a:rPr lang="es-ES" smtClean="0"/>
              <a:t>17/06/2019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99F25-FB3B-4CC9-8A02-06B37FBF9A2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7435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B9B8-6DFD-4D9F-8454-65877C782CD2}" type="datetimeFigureOut">
              <a:rPr lang="es-ES" smtClean="0"/>
              <a:t>17/06/2019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99F25-FB3B-4CC9-8A02-06B37FBF9A2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4834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FB9B8-6DFD-4D9F-8454-65877C782CD2}" type="datetimeFigureOut">
              <a:rPr lang="es-ES" smtClean="0"/>
              <a:t>17/06/2019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99F25-FB3B-4CC9-8A02-06B37FBF9A2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8914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s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03" y="243191"/>
            <a:ext cx="11605098" cy="522375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66" y="5501286"/>
            <a:ext cx="7448193" cy="1332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817022" y="665153"/>
            <a:ext cx="917606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sz="4000" dirty="0">
              <a:solidFill>
                <a:schemeClr val="bg1"/>
              </a:solidFill>
              <a:effectLst/>
              <a:latin typeface="Myriad Apple Text" charset="0"/>
              <a:ea typeface="Myriad Apple Text" charset="0"/>
              <a:cs typeface="Myriad Apple Text" charset="0"/>
            </a:endParaRPr>
          </a:p>
          <a:p>
            <a:r>
              <a:rPr lang="es-ES_tradnl" sz="4000" dirty="0">
                <a:solidFill>
                  <a:schemeClr val="bg1"/>
                </a:solidFill>
                <a:latin typeface="Myriad Apple Text" charset="0"/>
                <a:ea typeface="Myriad Apple Text" charset="0"/>
                <a:cs typeface="Myriad Apple Text" charset="0"/>
              </a:rPr>
              <a:t>Fundación para la Protección Social de la OMC. </a:t>
            </a:r>
          </a:p>
          <a:p>
            <a:r>
              <a:rPr lang="es-ES_tradnl" sz="4000" dirty="0">
                <a:solidFill>
                  <a:schemeClr val="bg1"/>
                </a:solidFill>
                <a:latin typeface="Myriad Apple Text" charset="0"/>
                <a:ea typeface="Myriad Apple Text" charset="0"/>
                <a:cs typeface="Myriad Apple Text" charset="0"/>
              </a:rPr>
              <a:t>Solidaridad y Ayuda para los médicos y sus familias.</a:t>
            </a:r>
          </a:p>
          <a:p>
            <a:r>
              <a:rPr lang="es-ES_tradnl" sz="4000" dirty="0">
                <a:solidFill>
                  <a:schemeClr val="bg1"/>
                </a:solidFill>
                <a:latin typeface="Myriad Apple Text" charset="0"/>
                <a:ea typeface="Myriad Apple Text" charset="0"/>
                <a:cs typeface="Myriad Apple Text" charset="0"/>
              </a:rPr>
              <a:t>¿Quién ayuda al que ayuda?</a:t>
            </a:r>
            <a:endParaRPr lang="es-ES_tradnl" sz="4000" dirty="0">
              <a:solidFill>
                <a:schemeClr val="bg1"/>
              </a:solidFill>
              <a:effectLst/>
              <a:latin typeface="Myriad Apple Text" charset="0"/>
              <a:ea typeface="Myriad Apple Text" charset="0"/>
              <a:cs typeface="Myriad Apple Text" charset="0"/>
            </a:endParaRPr>
          </a:p>
          <a:p>
            <a:endParaRPr lang="es-ES_tradnl" dirty="0"/>
          </a:p>
        </p:txBody>
      </p:sp>
      <p:pic>
        <p:nvPicPr>
          <p:cNvPr id="1026" name="Picture 2" descr="X:\JAVIER\Mis Documentos\LOGOTIPOS\LOGOS OFICIALES DEL COMLR\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1380" y="5501286"/>
            <a:ext cx="2633663" cy="131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965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443680" y="1790099"/>
            <a:ext cx="11125289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>
                <a:latin typeface="Myriad Apple Text"/>
              </a:rPr>
              <a:t>La </a:t>
            </a:r>
            <a:r>
              <a:rPr lang="es-ES" b="1" dirty="0">
                <a:latin typeface="Myriad Apple Text"/>
              </a:rPr>
              <a:t>Fundación para la Protección Social de la OMC </a:t>
            </a:r>
            <a:r>
              <a:rPr lang="es-ES" dirty="0">
                <a:latin typeface="Myriad Apple Text"/>
              </a:rPr>
              <a:t>(FPSOMC) es el </a:t>
            </a:r>
            <a:r>
              <a:rPr lang="es-ES" b="1" dirty="0">
                <a:latin typeface="Myriad Apple Text"/>
              </a:rPr>
              <a:t>órgano de solidaridad de todos los médicos colegiados de España</a:t>
            </a:r>
            <a:r>
              <a:rPr lang="es-ES" dirty="0">
                <a:latin typeface="Myriad Apple Text"/>
              </a:rPr>
              <a:t>. Su origen se remonta a 1917, constituyéndose como fundación en 1999 bajo el patrocinio del Consejo General de Colegios de Médicos de España.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s-ES" sz="2000" b="1" dirty="0">
              <a:latin typeface="Myriad Apple Text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s-ES" sz="2000" b="1" dirty="0">
              <a:latin typeface="Myriad Apple Text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s-ES" sz="2000" b="1" dirty="0">
              <a:latin typeface="Myriad Apple Text"/>
            </a:endParaRPr>
          </a:p>
          <a:p>
            <a:pPr algn="just"/>
            <a:endParaRPr lang="es-ES" sz="2000" b="1" dirty="0">
              <a:latin typeface="Myriad Apple Text"/>
            </a:endParaRPr>
          </a:p>
          <a:p>
            <a:pPr algn="ctr"/>
            <a:endParaRPr lang="es-ES" sz="2000" b="1" dirty="0">
              <a:latin typeface="Myriad Apple Text"/>
            </a:endParaRPr>
          </a:p>
          <a:p>
            <a:pPr algn="ctr"/>
            <a:endParaRPr lang="es-ES" sz="2000" b="1" dirty="0">
              <a:latin typeface="Myriad Apple Text"/>
            </a:endParaRPr>
          </a:p>
          <a:p>
            <a:pPr algn="just"/>
            <a:r>
              <a:rPr lang="es-ES" dirty="0">
                <a:latin typeface="Myriad Apple Text"/>
              </a:rPr>
              <a:t>Desde su creación, tiene un carácter benéfico asistencial y desarrolla sus actividades en todo el territorio del estado español. Aunque en origen atendía a </a:t>
            </a:r>
            <a:r>
              <a:rPr lang="es-ES" b="1" dirty="0">
                <a:latin typeface="Myriad Apple Text"/>
              </a:rPr>
              <a:t>huérfanos y viudas</a:t>
            </a:r>
            <a:r>
              <a:rPr lang="es-ES" dirty="0">
                <a:latin typeface="Myriad Apple Text"/>
              </a:rPr>
              <a:t>, actualmente también </a:t>
            </a:r>
            <a:r>
              <a:rPr lang="es-ES" b="1" dirty="0">
                <a:latin typeface="Myriad Apple Text"/>
              </a:rPr>
              <a:t>ayuda a médicos desprotegidos por diversas causas</a:t>
            </a:r>
            <a:r>
              <a:rPr lang="es-ES" dirty="0">
                <a:latin typeface="Myriad Apple Text"/>
              </a:rPr>
              <a:t>. La ayuda es tanto económica como de apoyo social.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361552" y="3245390"/>
            <a:ext cx="2348091" cy="593269"/>
          </a:xfrm>
          <a:prstGeom prst="rect">
            <a:avLst/>
          </a:prstGeom>
          <a:solidFill>
            <a:srgbClr val="308729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dirty="0">
                <a:solidFill>
                  <a:prstClr val="white"/>
                </a:solidFill>
                <a:latin typeface="Myriad Apple Text"/>
              </a:rPr>
              <a:t>Entidad privada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Apple Text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870019" y="3245390"/>
            <a:ext cx="2136305" cy="593269"/>
          </a:xfrm>
          <a:prstGeom prst="rect">
            <a:avLst/>
          </a:prstGeom>
          <a:solidFill>
            <a:srgbClr val="308729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dirty="0">
                <a:solidFill>
                  <a:prstClr val="white"/>
                </a:solidFill>
                <a:latin typeface="Myriad Apple Text"/>
              </a:rPr>
              <a:t>Ámbito nacional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Apple Text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166700" y="3245390"/>
            <a:ext cx="2309638" cy="593269"/>
          </a:xfrm>
          <a:prstGeom prst="rect">
            <a:avLst/>
          </a:prstGeom>
          <a:solidFill>
            <a:srgbClr val="308729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dirty="0">
                <a:solidFill>
                  <a:prstClr val="white"/>
                </a:solidFill>
                <a:latin typeface="Myriad Apple Text"/>
              </a:rPr>
              <a:t>Carácter social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Apple Text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8636715" y="3245390"/>
            <a:ext cx="2350595" cy="593269"/>
          </a:xfrm>
          <a:prstGeom prst="rect">
            <a:avLst/>
          </a:prstGeom>
          <a:solidFill>
            <a:srgbClr val="308729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dirty="0">
                <a:solidFill>
                  <a:prstClr val="white"/>
                </a:solidFill>
                <a:latin typeface="Myriad Apple Text"/>
              </a:rPr>
              <a:t>Sin ánimo de lucro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yriad Apple Text"/>
            </a:endParaRPr>
          </a:p>
        </p:txBody>
      </p:sp>
      <p:pic>
        <p:nvPicPr>
          <p:cNvPr id="13" name="Imagen 12" descr="s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03" y="243191"/>
            <a:ext cx="11605098" cy="115981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02" y="283096"/>
            <a:ext cx="6039075" cy="1080000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8042346" y="538823"/>
            <a:ext cx="3539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dirty="0">
                <a:solidFill>
                  <a:schemeClr val="bg1"/>
                </a:solidFill>
                <a:latin typeface="Myriad Apple Text" charset="0"/>
                <a:ea typeface="Myriad Apple Text" charset="0"/>
                <a:cs typeface="Myriad Apple Text" charset="0"/>
              </a:rPr>
              <a:t>¿QUIÉNES SOMOS?</a:t>
            </a:r>
          </a:p>
          <a:p>
            <a:endParaRPr lang="es-ES_tradnl" dirty="0"/>
          </a:p>
        </p:txBody>
      </p:sp>
      <p:pic>
        <p:nvPicPr>
          <p:cNvPr id="2050" name="Picture 2" descr="X:\JAVIER\Mis Documentos\LOGOTIPOS\LOGOS OFICIALES DEL COMLR\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938" y="283096"/>
            <a:ext cx="2155161" cy="1076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596133" y="5792852"/>
            <a:ext cx="110101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u="sng" dirty="0">
                <a:latin typeface="Myriad Apple Text"/>
              </a:rPr>
              <a:t>No se trata de un seguro, sino de una ayuda solidaria entre profesionales</a:t>
            </a:r>
            <a:endParaRPr lang="es-ES" u="sng" dirty="0"/>
          </a:p>
        </p:txBody>
      </p:sp>
    </p:spTree>
    <p:extLst>
      <p:ext uri="{BB962C8B-B14F-4D97-AF65-F5344CB8AC3E}">
        <p14:creationId xmlns:p14="http://schemas.microsoft.com/office/powerpoint/2010/main" val="784554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64826" y="1498957"/>
            <a:ext cx="742444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000" b="1" dirty="0">
                <a:latin typeface="Myriad Apple Text"/>
              </a:rPr>
              <a:t>Misión</a:t>
            </a:r>
          </a:p>
          <a:p>
            <a:pPr algn="just"/>
            <a:r>
              <a:rPr lang="es-ES" dirty="0">
                <a:latin typeface="Myriad Apple Text"/>
              </a:rPr>
              <a:t>Atender y dar respuesta a las necesidades más inmediatas y básicas de naturaleza social y educativa de los médicos, de forma complementaria al sistema público.</a:t>
            </a:r>
          </a:p>
          <a:p>
            <a:pPr algn="just"/>
            <a:endParaRPr lang="es-ES" sz="2000" b="1" dirty="0">
              <a:latin typeface="Myriad Apple Text"/>
            </a:endParaRPr>
          </a:p>
          <a:p>
            <a:pPr algn="just"/>
            <a:r>
              <a:rPr lang="es-ES" sz="3000" b="1" dirty="0">
                <a:latin typeface="Myriad Apple Text"/>
              </a:rPr>
              <a:t>Valores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ES" b="1" dirty="0">
                <a:latin typeface="Myriad Apple Text"/>
              </a:rPr>
              <a:t>Solidaridad: </a:t>
            </a:r>
            <a:r>
              <a:rPr lang="es-ES" dirty="0">
                <a:latin typeface="Myriad Apple Text"/>
              </a:rPr>
              <a:t>promueve la ayuda altruista, voluntaria, entre el colectivo médico para asegurar una vida digna a los beneficiarios.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endParaRPr lang="es-ES" dirty="0">
              <a:latin typeface="Myriad Apple Text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ES" b="1" dirty="0">
                <a:latin typeface="Myriad Apple Text"/>
              </a:rPr>
              <a:t>Igualdad: </a:t>
            </a:r>
            <a:r>
              <a:rPr lang="es-ES" dirty="0">
                <a:latin typeface="Myriad Apple Text"/>
              </a:rPr>
              <a:t>determina los recursos anuales disponibles y aplica unos criterios que garantizan la igualdad en el acceso.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endParaRPr lang="es-ES" dirty="0">
              <a:latin typeface="Myriad Apple Text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es-ES" b="1" dirty="0">
                <a:latin typeface="Myriad Apple Text"/>
              </a:rPr>
              <a:t>Inclusión: </a:t>
            </a:r>
            <a:r>
              <a:rPr lang="es-ES" dirty="0">
                <a:latin typeface="Myriad Apple Text"/>
              </a:rPr>
              <a:t>impulsa la autonomía de sus beneficiarios y ofrece oportunidades de inclusión a través de las ayudas, prestaciones y programas adecuados y personalizados.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892" b="176"/>
          <a:stretch/>
        </p:blipFill>
        <p:spPr>
          <a:xfrm>
            <a:off x="8021037" y="1382187"/>
            <a:ext cx="3866164" cy="5475813"/>
          </a:xfrm>
          <a:prstGeom prst="rect">
            <a:avLst/>
          </a:prstGeom>
        </p:spPr>
      </p:pic>
      <p:pic>
        <p:nvPicPr>
          <p:cNvPr id="7" name="Imagen 6" descr="s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03" y="243191"/>
            <a:ext cx="11605098" cy="115981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99" y="283096"/>
            <a:ext cx="6039075" cy="1080000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8042346" y="538823"/>
            <a:ext cx="3539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dirty="0">
                <a:solidFill>
                  <a:schemeClr val="bg1"/>
                </a:solidFill>
                <a:latin typeface="Myriad Apple Text" charset="0"/>
                <a:ea typeface="Myriad Apple Text" charset="0"/>
                <a:cs typeface="Myriad Apple Text" charset="0"/>
              </a:rPr>
              <a:t>EN QUÉ CREEMOS</a:t>
            </a:r>
          </a:p>
          <a:p>
            <a:endParaRPr lang="es-ES_tradnl" dirty="0"/>
          </a:p>
        </p:txBody>
      </p:sp>
      <p:pic>
        <p:nvPicPr>
          <p:cNvPr id="8" name="Picture 2" descr="X:\JAVIER\Mis Documentos\LOGOTIPOS\LOGOS OFICIALES DEL COMLR\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936" y="283096"/>
            <a:ext cx="2155161" cy="1076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943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/>
          <p:cNvSpPr/>
          <p:nvPr/>
        </p:nvSpPr>
        <p:spPr>
          <a:xfrm>
            <a:off x="6865026" y="496986"/>
            <a:ext cx="52971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s-ES" sz="2000" b="1" dirty="0">
                <a:solidFill>
                  <a:prstClr val="white"/>
                </a:solidFill>
                <a:latin typeface="Myriad Apple Text"/>
              </a:rPr>
              <a:t>2. LA PROTECCIÓN SOCIAL DEL MÉDICO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194480" y="4020512"/>
            <a:ext cx="393177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2000" b="1" dirty="0">
                <a:solidFill>
                  <a:srgbClr val="006600"/>
                </a:solidFill>
                <a:latin typeface="Myriad Apple Text"/>
              </a:rPr>
              <a:t>* </a:t>
            </a:r>
            <a:r>
              <a:rPr lang="es-ES" b="1" dirty="0">
                <a:solidFill>
                  <a:srgbClr val="006600"/>
                </a:solidFill>
                <a:latin typeface="Myriad Apple Text"/>
              </a:rPr>
              <a:t>Deducible hasta en un 75% en la declaración de la renta</a:t>
            </a:r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613639" y="1661065"/>
            <a:ext cx="109420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>
                <a:latin typeface="Myriad Apple Text"/>
              </a:rPr>
              <a:t>La fuente de financiación -única y exclusiva- de la FPSOMC son las </a:t>
            </a:r>
            <a:r>
              <a:rPr lang="es-ES" b="1" dirty="0">
                <a:latin typeface="Myriad Apple Text"/>
              </a:rPr>
              <a:t>aportaciones voluntarias de sus socios protectores:</a:t>
            </a:r>
          </a:p>
          <a:p>
            <a:pPr algn="just"/>
            <a:endParaRPr lang="es-ES" b="1" dirty="0">
              <a:latin typeface="Myriad Apple Text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b="1" dirty="0">
                <a:latin typeface="Myriad Apple Text"/>
              </a:rPr>
              <a:t>Médicos en activo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b="1" dirty="0">
                <a:latin typeface="Myriad Apple Text"/>
              </a:rPr>
              <a:t>Médicos jubilados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b="1" dirty="0">
                <a:latin typeface="Myriad Apple Text"/>
              </a:rPr>
              <a:t>Personal de los Colegios y CGCOM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s-ES" b="1" dirty="0">
                <a:latin typeface="Myriad Apple Text"/>
              </a:rPr>
              <a:t>Otros donantes y mecenas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2343819" y="4137696"/>
            <a:ext cx="3438002" cy="2305308"/>
          </a:xfrm>
          <a:prstGeom prst="rect">
            <a:avLst/>
          </a:prstGeom>
          <a:solidFill>
            <a:srgbClr val="308729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Myriad Apple Text"/>
              </a:rPr>
              <a:t>Aportación:</a:t>
            </a:r>
          </a:p>
          <a:p>
            <a:pPr algn="ctr"/>
            <a:r>
              <a:rPr lang="es-ES" sz="2800" b="1" dirty="0">
                <a:solidFill>
                  <a:schemeClr val="bg1"/>
                </a:solidFill>
                <a:latin typeface="Myriad Apple Text"/>
              </a:rPr>
              <a:t>23,77 € / trimestre*</a:t>
            </a:r>
          </a:p>
          <a:p>
            <a:pPr algn="ctr"/>
            <a:endParaRPr lang="es-ES" sz="2800" b="1" dirty="0">
              <a:solidFill>
                <a:schemeClr val="bg1"/>
              </a:solidFill>
              <a:latin typeface="Myriad Apple Text"/>
            </a:endParaRPr>
          </a:p>
        </p:txBody>
      </p:sp>
      <p:sp>
        <p:nvSpPr>
          <p:cNvPr id="6" name="Flecha abajo 5"/>
          <p:cNvSpPr/>
          <p:nvPr/>
        </p:nvSpPr>
        <p:spPr>
          <a:xfrm>
            <a:off x="8160365" y="4728398"/>
            <a:ext cx="618979" cy="668953"/>
          </a:xfrm>
          <a:prstGeom prst="downArrow">
            <a:avLst/>
          </a:prstGeom>
          <a:solidFill>
            <a:srgbClr val="308729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800" b="1">
              <a:solidFill>
                <a:schemeClr val="bg1"/>
              </a:solidFill>
              <a:latin typeface="Myriad Apple Text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6752493" y="5510029"/>
            <a:ext cx="3221501" cy="932975"/>
          </a:xfrm>
          <a:prstGeom prst="rect">
            <a:avLst/>
          </a:prstGeom>
          <a:solidFill>
            <a:srgbClr val="308729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Myriad Apple Text"/>
              </a:rPr>
              <a:t>2 € / mes</a:t>
            </a:r>
          </a:p>
        </p:txBody>
      </p:sp>
      <p:pic>
        <p:nvPicPr>
          <p:cNvPr id="11" name="Imagen 10" descr="s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03" y="243191"/>
            <a:ext cx="11605098" cy="115981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05" y="291858"/>
            <a:ext cx="6039075" cy="1080000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8042346" y="538823"/>
            <a:ext cx="3539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dirty="0">
                <a:solidFill>
                  <a:schemeClr val="bg1"/>
                </a:solidFill>
                <a:latin typeface="Myriad Apple Text" charset="0"/>
                <a:ea typeface="Myriad Apple Text" charset="0"/>
                <a:cs typeface="Myriad Apple Text" charset="0"/>
              </a:rPr>
              <a:t>CÓMO NOS FINANCIAMOS</a:t>
            </a:r>
          </a:p>
          <a:p>
            <a:endParaRPr lang="es-ES_tradnl" dirty="0"/>
          </a:p>
        </p:txBody>
      </p:sp>
      <p:pic>
        <p:nvPicPr>
          <p:cNvPr id="12" name="Picture 2" descr="X:\JAVIER\Mis Documentos\LOGOTIPOS\LOGOS OFICIALES DEL COMLR\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706" y="294928"/>
            <a:ext cx="2155161" cy="1076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342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/>
          <p:cNvSpPr/>
          <p:nvPr/>
        </p:nvSpPr>
        <p:spPr>
          <a:xfrm>
            <a:off x="6865026" y="496986"/>
            <a:ext cx="52971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s-ES" sz="2000" b="1" dirty="0">
                <a:solidFill>
                  <a:prstClr val="white"/>
                </a:solidFill>
                <a:latin typeface="Myriad Apple Text"/>
              </a:rPr>
              <a:t>2. LA PROTCCIÓN SOCIAL DEL MÉDICO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1447545" y="1555631"/>
            <a:ext cx="8765087" cy="17866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b="1" dirty="0">
              <a:solidFill>
                <a:schemeClr val="bg1"/>
              </a:solidFill>
              <a:latin typeface="Myriad Apple Text"/>
            </a:endParaRPr>
          </a:p>
          <a:p>
            <a:pPr algn="ctr"/>
            <a:r>
              <a:rPr lang="es-ES" sz="2000" b="1" dirty="0">
                <a:solidFill>
                  <a:schemeClr val="bg1"/>
                </a:solidFill>
                <a:latin typeface="Myriad Apple Text"/>
              </a:rPr>
              <a:t>Gasto total prestaciones de la FPSOMC en 2018:</a:t>
            </a:r>
          </a:p>
          <a:p>
            <a:pPr algn="ctr"/>
            <a:endParaRPr lang="es-ES" sz="2000" b="1" dirty="0">
              <a:solidFill>
                <a:schemeClr val="bg1"/>
              </a:solidFill>
              <a:latin typeface="Myriad Apple Text"/>
            </a:endParaRPr>
          </a:p>
          <a:p>
            <a:pPr algn="ctr"/>
            <a:r>
              <a:rPr lang="es-ES" sz="2800" b="1" dirty="0">
                <a:solidFill>
                  <a:schemeClr val="bg1"/>
                </a:solidFill>
                <a:latin typeface="Myriad Apple Text"/>
              </a:rPr>
              <a:t>12.507.007 €</a:t>
            </a:r>
          </a:p>
          <a:p>
            <a:pPr algn="ctr"/>
            <a:endParaRPr lang="es-ES" sz="2000" b="1" dirty="0">
              <a:solidFill>
                <a:schemeClr val="bg1"/>
              </a:solidFill>
              <a:latin typeface="Myriad Apple Text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1447545" y="3686544"/>
            <a:ext cx="2722676" cy="110959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Myriad Apple Text"/>
              </a:rPr>
              <a:t>Asistenciales:</a:t>
            </a:r>
          </a:p>
          <a:p>
            <a:pPr algn="ctr"/>
            <a:r>
              <a:rPr lang="es-ES" sz="2000" b="1" dirty="0">
                <a:solidFill>
                  <a:schemeClr val="bg1"/>
                </a:solidFill>
                <a:latin typeface="Myriad Apple Text"/>
              </a:rPr>
              <a:t>5.636.913 €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4487736" y="3686544"/>
            <a:ext cx="2722676" cy="110959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Myriad Apple Text"/>
              </a:rPr>
              <a:t>Servicio de Atención Social:</a:t>
            </a:r>
          </a:p>
          <a:p>
            <a:pPr algn="ctr"/>
            <a:r>
              <a:rPr lang="es-ES" sz="2000" b="1" dirty="0">
                <a:solidFill>
                  <a:schemeClr val="bg1"/>
                </a:solidFill>
                <a:latin typeface="Myriad Apple Text"/>
              </a:rPr>
              <a:t>28.305 €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7489956" y="3686544"/>
            <a:ext cx="2722676" cy="110959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Myriad Apple Text"/>
              </a:rPr>
              <a:t>Educacionales:</a:t>
            </a:r>
          </a:p>
          <a:p>
            <a:pPr algn="ctr"/>
            <a:r>
              <a:rPr lang="es-ES" sz="2000" b="1" dirty="0">
                <a:solidFill>
                  <a:schemeClr val="bg1"/>
                </a:solidFill>
                <a:latin typeface="Myriad Apple Text"/>
              </a:rPr>
              <a:t>5.604.327 €</a:t>
            </a:r>
          </a:p>
        </p:txBody>
      </p:sp>
      <p:sp>
        <p:nvSpPr>
          <p:cNvPr id="27" name="Rectángulo 26"/>
          <p:cNvSpPr/>
          <p:nvPr/>
        </p:nvSpPr>
        <p:spPr>
          <a:xfrm>
            <a:off x="1447545" y="5040191"/>
            <a:ext cx="2722676" cy="110959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Myriad Apple Text"/>
              </a:rPr>
              <a:t>Conciliación:</a:t>
            </a:r>
          </a:p>
          <a:p>
            <a:pPr algn="ctr"/>
            <a:r>
              <a:rPr lang="es-ES" sz="2000" b="1" dirty="0">
                <a:solidFill>
                  <a:schemeClr val="bg1"/>
                </a:solidFill>
                <a:latin typeface="Myriad Apple Text"/>
              </a:rPr>
              <a:t>990.340 €</a:t>
            </a:r>
          </a:p>
        </p:txBody>
      </p:sp>
      <p:sp>
        <p:nvSpPr>
          <p:cNvPr id="28" name="Rectángulo 27"/>
          <p:cNvSpPr/>
          <p:nvPr/>
        </p:nvSpPr>
        <p:spPr>
          <a:xfrm>
            <a:off x="4487736" y="5040191"/>
            <a:ext cx="2722676" cy="110959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Myriad Apple Text"/>
              </a:rPr>
              <a:t>Salud:</a:t>
            </a:r>
          </a:p>
          <a:p>
            <a:pPr algn="ctr"/>
            <a:r>
              <a:rPr lang="es-ES" sz="2000" b="1" dirty="0">
                <a:solidFill>
                  <a:schemeClr val="bg1"/>
                </a:solidFill>
                <a:latin typeface="Myriad Apple Text"/>
              </a:rPr>
              <a:t>153.700 €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7489956" y="5040191"/>
            <a:ext cx="2722676" cy="110959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>
                <a:solidFill>
                  <a:schemeClr val="bg1"/>
                </a:solidFill>
                <a:latin typeface="Myriad Apple Text"/>
              </a:rPr>
              <a:t>Otras ayudas:</a:t>
            </a:r>
          </a:p>
          <a:p>
            <a:pPr algn="ctr"/>
            <a:r>
              <a:rPr lang="es-ES" sz="2000" b="1">
                <a:solidFill>
                  <a:schemeClr val="bg1"/>
                </a:solidFill>
                <a:latin typeface="Myriad Apple Text"/>
              </a:rPr>
              <a:t>93.418 €</a:t>
            </a:r>
            <a:endParaRPr lang="es-ES" sz="2000" b="1" dirty="0">
              <a:solidFill>
                <a:schemeClr val="bg1"/>
              </a:solidFill>
              <a:latin typeface="Myriad Apple Text"/>
            </a:endParaRPr>
          </a:p>
        </p:txBody>
      </p:sp>
      <p:pic>
        <p:nvPicPr>
          <p:cNvPr id="13" name="Imagen 12" descr="s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03" y="243191"/>
            <a:ext cx="11605098" cy="115981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02" y="285930"/>
            <a:ext cx="6039075" cy="1080000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8399097" y="496986"/>
            <a:ext cx="31825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dirty="0">
                <a:solidFill>
                  <a:schemeClr val="bg1"/>
                </a:solidFill>
                <a:latin typeface="Myriad Apple Text" charset="0"/>
                <a:ea typeface="Myriad Apple Text" charset="0"/>
                <a:cs typeface="Myriad Apple Text" charset="0"/>
              </a:rPr>
              <a:t>PRESTACIONES OTORGADAS EN 2018</a:t>
            </a:r>
          </a:p>
          <a:p>
            <a:endParaRPr lang="es-ES_tradnl" dirty="0"/>
          </a:p>
        </p:txBody>
      </p:sp>
      <p:pic>
        <p:nvPicPr>
          <p:cNvPr id="16" name="Picture 2" descr="X:\JAVIER\Mis Documentos\LOGOTIPOS\LOGOS OFICIALES DEL COMLR\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936" y="284631"/>
            <a:ext cx="2155161" cy="1076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342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/>
          <p:cNvSpPr/>
          <p:nvPr/>
        </p:nvSpPr>
        <p:spPr>
          <a:xfrm>
            <a:off x="6865026" y="496986"/>
            <a:ext cx="52971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s-ES" sz="2000" b="1" dirty="0">
                <a:solidFill>
                  <a:prstClr val="white"/>
                </a:solidFill>
                <a:latin typeface="Myriad Apple Text"/>
              </a:rPr>
              <a:t>2. LA PROTCCIÓN SOCIAL DEL MÉDICO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1447545" y="1555631"/>
            <a:ext cx="8765087" cy="178667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b="1" dirty="0">
              <a:solidFill>
                <a:schemeClr val="bg1"/>
              </a:solidFill>
              <a:latin typeface="Myriad Apple Text"/>
            </a:endParaRPr>
          </a:p>
          <a:p>
            <a:pPr algn="ctr"/>
            <a:r>
              <a:rPr lang="es-ES" sz="2000" b="1" dirty="0">
                <a:solidFill>
                  <a:schemeClr val="bg1"/>
                </a:solidFill>
                <a:latin typeface="Myriad Apple Text"/>
              </a:rPr>
              <a:t>Gasto total prestaciones de la FPSOMC en </a:t>
            </a:r>
            <a:r>
              <a:rPr lang="es-ES" sz="2000" b="1" dirty="0" smtClean="0">
                <a:solidFill>
                  <a:schemeClr val="bg1"/>
                </a:solidFill>
                <a:latin typeface="Myriad Apple Text"/>
              </a:rPr>
              <a:t>2018</a:t>
            </a:r>
          </a:p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Myriad Apple Text"/>
              </a:rPr>
              <a:t>en el Colegio de Médicos de La Rioja:</a:t>
            </a:r>
            <a:endParaRPr lang="es-ES" sz="2000" b="1" dirty="0">
              <a:solidFill>
                <a:schemeClr val="bg1"/>
              </a:solidFill>
              <a:latin typeface="Myriad Apple Text"/>
            </a:endParaRPr>
          </a:p>
          <a:p>
            <a:pPr algn="ctr"/>
            <a:endParaRPr lang="es-ES" sz="2000" b="1" dirty="0">
              <a:solidFill>
                <a:schemeClr val="bg1"/>
              </a:solidFill>
              <a:latin typeface="Myriad Apple Text"/>
            </a:endParaRPr>
          </a:p>
          <a:p>
            <a:pPr algn="ctr"/>
            <a:r>
              <a:rPr lang="es-ES" sz="2800" b="1" dirty="0" smtClean="0">
                <a:solidFill>
                  <a:schemeClr val="bg1"/>
                </a:solidFill>
                <a:latin typeface="Myriad Apple Text"/>
              </a:rPr>
              <a:t>109.553,52 </a:t>
            </a:r>
            <a:r>
              <a:rPr lang="es-ES" sz="2800" b="1" dirty="0">
                <a:solidFill>
                  <a:schemeClr val="bg1"/>
                </a:solidFill>
                <a:latin typeface="Myriad Apple Text"/>
              </a:rPr>
              <a:t>€</a:t>
            </a:r>
          </a:p>
          <a:p>
            <a:pPr algn="ctr"/>
            <a:endParaRPr lang="es-ES" sz="2000" b="1" dirty="0">
              <a:solidFill>
                <a:schemeClr val="bg1"/>
              </a:solidFill>
              <a:latin typeface="Myriad Apple Text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1447545" y="3686544"/>
            <a:ext cx="2722676" cy="110959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Myriad Apple Text"/>
              </a:rPr>
              <a:t>Asistenciales:</a:t>
            </a:r>
          </a:p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Myriad Apple Text"/>
              </a:rPr>
              <a:t>23.868,52 </a:t>
            </a:r>
            <a:r>
              <a:rPr lang="es-ES" sz="2000" b="1" dirty="0">
                <a:solidFill>
                  <a:schemeClr val="bg1"/>
                </a:solidFill>
                <a:latin typeface="Myriad Apple Text"/>
              </a:rPr>
              <a:t>€</a:t>
            </a:r>
          </a:p>
        </p:txBody>
      </p:sp>
      <p:sp>
        <p:nvSpPr>
          <p:cNvPr id="25" name="Rectángulo 24"/>
          <p:cNvSpPr/>
          <p:nvPr/>
        </p:nvSpPr>
        <p:spPr>
          <a:xfrm>
            <a:off x="4487736" y="3686544"/>
            <a:ext cx="2722676" cy="110959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Myriad Apple Text"/>
              </a:rPr>
              <a:t>Conciliación:</a:t>
            </a:r>
          </a:p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Myriad Apple Text"/>
              </a:rPr>
              <a:t>13,631,33 </a:t>
            </a:r>
            <a:r>
              <a:rPr lang="es-ES" sz="2000" b="1" dirty="0">
                <a:solidFill>
                  <a:schemeClr val="bg1"/>
                </a:solidFill>
                <a:latin typeface="Myriad Apple Text"/>
              </a:rPr>
              <a:t>€</a:t>
            </a:r>
          </a:p>
        </p:txBody>
      </p:sp>
      <p:sp>
        <p:nvSpPr>
          <p:cNvPr id="26" name="Rectángulo 25"/>
          <p:cNvSpPr/>
          <p:nvPr/>
        </p:nvSpPr>
        <p:spPr>
          <a:xfrm>
            <a:off x="7489956" y="3686544"/>
            <a:ext cx="2722676" cy="1109590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Myriad Apple Text"/>
              </a:rPr>
              <a:t>Educacionales:</a:t>
            </a:r>
          </a:p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Myriad Apple Text"/>
              </a:rPr>
              <a:t>72.053,67 </a:t>
            </a:r>
            <a:r>
              <a:rPr lang="es-ES" sz="2000" b="1" dirty="0">
                <a:solidFill>
                  <a:schemeClr val="bg1"/>
                </a:solidFill>
                <a:latin typeface="Myriad Apple Text"/>
              </a:rPr>
              <a:t>€</a:t>
            </a:r>
          </a:p>
        </p:txBody>
      </p:sp>
      <p:pic>
        <p:nvPicPr>
          <p:cNvPr id="13" name="Imagen 12" descr="s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03" y="243191"/>
            <a:ext cx="11605098" cy="115981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81" y="285930"/>
            <a:ext cx="6039075" cy="1080000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8610600" y="496986"/>
            <a:ext cx="29710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dirty="0">
                <a:solidFill>
                  <a:schemeClr val="bg1"/>
                </a:solidFill>
                <a:latin typeface="Myriad Apple Text" charset="0"/>
                <a:ea typeface="Myriad Apple Text" charset="0"/>
                <a:cs typeface="Myriad Apple Text" charset="0"/>
              </a:rPr>
              <a:t>PRESTACIONES OTORGADAS EN </a:t>
            </a:r>
            <a:r>
              <a:rPr lang="es-ES_tradnl" dirty="0" smtClean="0">
                <a:solidFill>
                  <a:schemeClr val="bg1"/>
                </a:solidFill>
                <a:latin typeface="Myriad Apple Text" charset="0"/>
                <a:ea typeface="Myriad Apple Text" charset="0"/>
                <a:cs typeface="Myriad Apple Text" charset="0"/>
              </a:rPr>
              <a:t>2018</a:t>
            </a:r>
          </a:p>
          <a:p>
            <a:pPr algn="ctr"/>
            <a:r>
              <a:rPr lang="es-ES_tradnl" dirty="0" smtClean="0">
                <a:solidFill>
                  <a:schemeClr val="bg1"/>
                </a:solidFill>
                <a:latin typeface="Myriad Apple Text" charset="0"/>
                <a:ea typeface="Myriad Apple Text" charset="0"/>
                <a:cs typeface="Myriad Apple Text" charset="0"/>
              </a:rPr>
              <a:t>COMLR LA RIOJA</a:t>
            </a:r>
            <a:endParaRPr lang="es-ES_tradnl" dirty="0">
              <a:solidFill>
                <a:schemeClr val="bg1"/>
              </a:solidFill>
              <a:latin typeface="Myriad Apple Text" charset="0"/>
              <a:ea typeface="Myriad Apple Text" charset="0"/>
              <a:cs typeface="Myriad Apple Text" charset="0"/>
            </a:endParaRPr>
          </a:p>
          <a:p>
            <a:pPr algn="ctr"/>
            <a:endParaRPr lang="es-ES_tradnl" dirty="0"/>
          </a:p>
        </p:txBody>
      </p:sp>
      <p:pic>
        <p:nvPicPr>
          <p:cNvPr id="16" name="Picture 2" descr="X:\JAVIER\Mis Documentos\LOGOTIPOS\LOGOS OFICIALES DEL COMLR\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084" y="289000"/>
            <a:ext cx="2155161" cy="1076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2227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D6125DF0-8976-4C23-ACF2-A595CCEB7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477" y="1394083"/>
            <a:ext cx="3769818" cy="541973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2783204D-052E-4E17-A3FA-3CA38DEAE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295" y="1458990"/>
            <a:ext cx="3876540" cy="5399010"/>
          </a:xfrm>
          <a:prstGeom prst="rect">
            <a:avLst/>
          </a:prstGeom>
        </p:spPr>
      </p:pic>
      <p:pic>
        <p:nvPicPr>
          <p:cNvPr id="7" name="Imagen 6" descr="s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03" y="243191"/>
            <a:ext cx="11605098" cy="115981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81" y="285930"/>
            <a:ext cx="6039075" cy="1080000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>
            <a:off x="6561221" y="496986"/>
            <a:ext cx="5020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dirty="0">
                <a:solidFill>
                  <a:schemeClr val="bg1"/>
                </a:solidFill>
                <a:latin typeface="Myriad Apple Text" charset="0"/>
                <a:ea typeface="Myriad Apple Text" charset="0"/>
                <a:cs typeface="Myriad Apple Text" charset="0"/>
              </a:rPr>
              <a:t>PRESTACIONES ANUALES</a:t>
            </a:r>
          </a:p>
          <a:p>
            <a:endParaRPr lang="es-ES_tradnl" dirty="0"/>
          </a:p>
        </p:txBody>
      </p:sp>
      <p:pic>
        <p:nvPicPr>
          <p:cNvPr id="9" name="Picture 2" descr="X:\JAVIER\Mis Documentos\LOGOTIPOS\LOGOS OFICIALES DEL COMLR\LOG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356" y="289000"/>
            <a:ext cx="2155161" cy="1076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9251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989</TotalTime>
  <Words>419</Words>
  <Application>Microsoft Office PowerPoint</Application>
  <PresentationFormat>Personalizado</PresentationFormat>
  <Paragraphs>73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Nina Mielgo</dc:creator>
  <cp:lastModifiedBy>Elena</cp:lastModifiedBy>
  <cp:revision>249</cp:revision>
  <dcterms:created xsi:type="dcterms:W3CDTF">2017-01-10T17:14:09Z</dcterms:created>
  <dcterms:modified xsi:type="dcterms:W3CDTF">2019-06-17T11:05:37Z</dcterms:modified>
</cp:coreProperties>
</file>